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27" r:id="rId5"/>
    <p:sldId id="353" r:id="rId6"/>
    <p:sldId id="395" r:id="rId7"/>
    <p:sldId id="424" r:id="rId8"/>
    <p:sldId id="421" r:id="rId9"/>
    <p:sldId id="397" r:id="rId10"/>
    <p:sldId id="431" r:id="rId11"/>
    <p:sldId id="432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33" r:id="rId21"/>
    <p:sldId id="434" r:id="rId22"/>
    <p:sldId id="411" r:id="rId23"/>
    <p:sldId id="412" r:id="rId24"/>
    <p:sldId id="413" r:id="rId25"/>
    <p:sldId id="414" r:id="rId26"/>
    <p:sldId id="435" r:id="rId27"/>
    <p:sldId id="419" r:id="rId28"/>
    <p:sldId id="42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6C782"/>
    <a:srgbClr val="F0A22E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57" d="100"/>
          <a:sy n="57" d="100"/>
        </p:scale>
        <p:origin x="525" y="3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555/php-fundamentals-january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43034.do" TargetMode="External"/><Relationship Id="rId7" Type="http://schemas.openxmlformats.org/officeDocument/2006/relationships/image" Target="../media/image56.jpeg"/><Relationship Id="rId2" Type="http://schemas.openxmlformats.org/officeDocument/2006/relationships/hyperlink" Target="http://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hyperlink" Target="http://www.wrox.com/WileyCDA/WroxTitle/Beginning-PHP5-Apache-and-MySQL-Web-Development.productCd-0764579665.html" TargetMode="External"/><Relationship Id="rId4" Type="http://schemas.openxmlformats.org/officeDocument/2006/relationships/hyperlink" Target="http://www.amazon.com/MySQL-Development-Edition-Developers-Library/dp/0321833899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fragistic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softuni.bg/trainings/fasttracks/details/1033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PHP 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197143"/>
            <a:ext cx="3200400" cy="168421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9104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</a:t>
            </a:r>
            <a:r>
              <a:rPr lang="en-US" sz="3200" dirty="0" smtClean="0"/>
              <a:t>Manager </a:t>
            </a:r>
            <a:r>
              <a:rPr lang="en-US" sz="3200" dirty="0"/>
              <a:t>&amp; Trainer @ 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2614" y="1904999"/>
            <a:ext cx="1822254" cy="19070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5266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/>
              <a:t>Volunteer </a:t>
            </a:r>
            <a:r>
              <a:rPr lang="en-US" dirty="0" smtClean="0"/>
              <a:t>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Lectures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exercises (in class)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 (after every lecture or at home)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January 2017</a:t>
            </a:r>
          </a:p>
          <a:p>
            <a:pPr>
              <a:lnSpc>
                <a:spcPct val="110000"/>
              </a:lnSpc>
            </a:pPr>
            <a:r>
              <a:rPr lang="en-US" dirty="0"/>
              <a:t>Teamwork defense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March 2017</a:t>
            </a:r>
          </a:p>
          <a:p>
            <a:pPr>
              <a:lnSpc>
                <a:spcPct val="110000"/>
              </a:lnSpc>
            </a:pPr>
            <a:r>
              <a:rPr lang="en-US" dirty="0"/>
              <a:t>Exam </a:t>
            </a:r>
            <a:r>
              <a:rPr lang="en-US" dirty="0" smtClean="0"/>
              <a:t>date: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19 March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Structure – PHP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76" y="3429000"/>
            <a:ext cx="4244642" cy="2362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Understand how the Web really </a:t>
            </a:r>
            <a:r>
              <a:rPr lang="en-GB" dirty="0" smtClean="0"/>
              <a:t>works</a:t>
            </a:r>
          </a:p>
          <a:p>
            <a:pPr fontAlgn="base">
              <a:lnSpc>
                <a:spcPct val="110000"/>
              </a:lnSpc>
            </a:pPr>
            <a:r>
              <a:rPr lang="en-GB" dirty="0" smtClean="0"/>
              <a:t>You </a:t>
            </a:r>
            <a:r>
              <a:rPr lang="en-GB" dirty="0"/>
              <a:t>have thousands of PHP applications to choose </a:t>
            </a:r>
            <a:r>
              <a:rPr lang="en-GB" dirty="0" smtClean="0"/>
              <a:t>from</a:t>
            </a:r>
          </a:p>
          <a:p>
            <a:pPr lvl="1" fontAlgn="base">
              <a:lnSpc>
                <a:spcPct val="110000"/>
              </a:lnSpc>
            </a:pPr>
            <a:r>
              <a:rPr lang="en-GB" dirty="0" smtClean="0"/>
              <a:t>Facebook, Twitter, Wikipedia, WordPress, Drupal, Joomla…</a:t>
            </a:r>
          </a:p>
          <a:p>
            <a:pPr lvl="1" fontAlgn="base">
              <a:lnSpc>
                <a:spcPct val="110000"/>
              </a:lnSpc>
            </a:pPr>
            <a:r>
              <a:rPr lang="en-GB" dirty="0"/>
              <a:t>You can use </a:t>
            </a:r>
            <a:r>
              <a:rPr lang="en-GB" dirty="0" smtClean="0"/>
              <a:t>PHP</a:t>
            </a:r>
            <a:r>
              <a:rPr lang="en-GB" dirty="0"/>
              <a:t> to extend existing </a:t>
            </a:r>
            <a:r>
              <a:rPr lang="en-GB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GB" dirty="0"/>
              <a:t>PHP is </a:t>
            </a:r>
            <a:r>
              <a:rPr lang="en-GB" dirty="0" smtClean="0"/>
              <a:t>the </a:t>
            </a:r>
            <a:r>
              <a:rPr lang="en-GB" dirty="0"/>
              <a:t>most widely used server-side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programming</a:t>
            </a:r>
            <a:r>
              <a:rPr lang="en-GB" dirty="0"/>
              <a:t> </a:t>
            </a:r>
            <a:r>
              <a:rPr lang="en-GB" dirty="0" smtClean="0"/>
              <a:t>language.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</a:t>
            </a:r>
            <a:r>
              <a:rPr lang="en-GB" dirty="0"/>
              <a:t> is </a:t>
            </a:r>
            <a:r>
              <a:rPr lang="en-GB" dirty="0" smtClean="0"/>
              <a:t>open source (</a:t>
            </a:r>
            <a:r>
              <a:rPr lang="en-GB" dirty="0"/>
              <a:t>freely available for use</a:t>
            </a:r>
            <a:r>
              <a:rPr lang="en-GB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 is platform independent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Supports all major web servers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11" y="3816758"/>
            <a:ext cx="3224100" cy="2708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PHP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Teamwork: -10%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applies if accepted and not delivered 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"PHP Fundamentals"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</a:t>
            </a:r>
            <a:r>
              <a:rPr lang="en-US" dirty="0" smtClean="0"/>
              <a:t> hours</a:t>
            </a:r>
          </a:p>
          <a:p>
            <a:pPr lvl="1"/>
            <a:r>
              <a:rPr lang="en-US" dirty="0"/>
              <a:t>Loops – </a:t>
            </a:r>
            <a:r>
              <a:rPr lang="en-US" dirty="0" smtClean="0"/>
              <a:t>Input forms</a:t>
            </a:r>
          </a:p>
          <a:p>
            <a:pPr lvl="1"/>
            <a:r>
              <a:rPr lang="en-US" dirty="0" smtClean="0"/>
              <a:t>Strings – Input forms, HTML output</a:t>
            </a:r>
          </a:p>
          <a:p>
            <a:pPr lvl="1"/>
            <a:r>
              <a:rPr lang="en-US" dirty="0" smtClean="0"/>
              <a:t>Associative arrays – JSON input, JSON output</a:t>
            </a:r>
          </a:p>
          <a:p>
            <a:pPr lvl="1"/>
            <a:r>
              <a:rPr lang="en-US" dirty="0" smtClean="0"/>
              <a:t>CRUD app – Input forms, validation, OOP, MySQL</a:t>
            </a:r>
          </a:p>
          <a:p>
            <a:r>
              <a:rPr lang="en-US" dirty="0" smtClean="0"/>
              <a:t>You </a:t>
            </a:r>
            <a:r>
              <a:rPr lang="en-US" dirty="0"/>
              <a:t>should code </a:t>
            </a:r>
            <a:r>
              <a:rPr lang="en-US" dirty="0" smtClean="0"/>
              <a:t>in PHP</a:t>
            </a:r>
            <a:endParaRPr lang="en-US" dirty="0"/>
          </a:p>
          <a:p>
            <a:r>
              <a:rPr lang="en-US" dirty="0" smtClean="0"/>
              <a:t>Automated judge system with real-time feedback</a:t>
            </a:r>
          </a:p>
          <a:p>
            <a:pPr lvl="1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OOP Solutions are evaluated for correctness and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39624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51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828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505200"/>
            <a:ext cx="3467100" cy="2311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" dist="88900" dir="54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</a:t>
            </a:r>
            <a:r>
              <a:rPr lang="en-US" dirty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team</a:t>
            </a:r>
            <a:endParaRPr lang="en-US" dirty="0"/>
          </a:p>
          <a:p>
            <a:pPr lvl="1"/>
            <a:r>
              <a:rPr lang="en-US" dirty="0" smtClean="0"/>
              <a:t>4-6 people</a:t>
            </a:r>
            <a:endParaRPr lang="en-US" dirty="0" smtClean="0"/>
          </a:p>
          <a:p>
            <a:pPr lvl="1"/>
            <a:r>
              <a:rPr lang="en-US" dirty="0" smtClean="0"/>
              <a:t>Automatically formed by the system</a:t>
            </a:r>
            <a:endParaRPr lang="en-US" dirty="0" smtClean="0"/>
          </a:p>
          <a:p>
            <a:r>
              <a:rPr lang="en-US" dirty="0" smtClean="0"/>
              <a:t>Develop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/ Practical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5612" y="1457325"/>
            <a:ext cx="3429000" cy="3571875"/>
          </a:xfrm>
          <a:prstGeom prst="roundRect">
            <a:avLst>
              <a:gd name="adj" fmla="val 18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2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PHP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658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https://softuni.bg/trainings/1555/php-fundamentals-january-2017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Fundamentals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Official Site and Documentation</a:t>
            </a:r>
            <a:endParaRPr lang="en-US" sz="36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php.net</a:t>
            </a:r>
            <a:endParaRPr lang="en-US" sz="3600" dirty="0" smtClean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3"/>
              </a:rPr>
              <a:t>Learning PHP</a:t>
            </a:r>
            <a:endParaRPr lang="en-US" sz="3600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PHP and MySQL Web </a:t>
            </a:r>
            <a:r>
              <a:rPr lang="en-US" sz="3600" dirty="0" smtClean="0">
                <a:hlinkClick r:id="rId4"/>
              </a:rPr>
              <a:t>Development</a:t>
            </a:r>
            <a:endParaRPr lang="en-US" sz="3600" dirty="0" smtClean="0"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Resources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040" y="2209800"/>
            <a:ext cx="1524572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382" y="2199166"/>
            <a:ext cx="1488283" cy="19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</a:t>
            </a:r>
            <a:r>
              <a:rPr lang="en-US" dirty="0" smtClean="0"/>
              <a:t>Fundamentals </a:t>
            </a:r>
            <a:r>
              <a:rPr lang="en-US" dirty="0"/>
              <a:t>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180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PHP/MySQL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 smtClean="0"/>
              <a:t>SoftUni </a:t>
            </a:r>
            <a:r>
              <a:rPr lang="en-US" sz="2000" dirty="0" smtClean="0"/>
              <a:t>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 smtClean="0"/>
              <a:t>Trainings </a:t>
            </a:r>
            <a:r>
              <a:rPr lang="en-US" dirty="0"/>
              <a:t>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</a:t>
            </a:r>
            <a:r>
              <a:rPr lang="en-US" noProof="1" smtClean="0"/>
              <a:t>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11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smtClean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800" dirty="0" smtClean="0"/>
              <a:t>– Course Program, Exams, Trainers, Evaluation…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XAMPP, PHP IDEs </a:t>
            </a:r>
            <a:r>
              <a:rPr lang="en-US" sz="2800" dirty="0" smtClean="0"/>
              <a:t>– PHP, CGI, Web server, Running PHP Scripts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Syntax </a:t>
            </a:r>
            <a:r>
              <a:rPr lang="en-US" sz="2800" dirty="0" smtClean="0"/>
              <a:t>–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smtClean="0"/>
              <a:t>Syntax, data types, variables, operators, expressions…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Flow Control </a:t>
            </a:r>
            <a:r>
              <a:rPr lang="en-US" sz="2800" dirty="0" smtClean="0"/>
              <a:t>– </a:t>
            </a:r>
            <a:r>
              <a:rPr lang="en-GB" sz="2800" dirty="0" smtClean="0"/>
              <a:t>Conditionals, loops, exit, return, require, try…catch, declare 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Arrays and </a:t>
            </a:r>
            <a:r>
              <a:rPr lang="en-US" sz="2800" b="1" dirty="0" smtClean="0">
                <a:solidFill>
                  <a:srgbClr val="F8DC9E"/>
                </a:solidFill>
              </a:rPr>
              <a:t>Strings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Arrays, associative arrays, strings,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8DC9E"/>
                </a:solidFill>
              </a:rPr>
              <a:t>Functions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Variadic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functions, type hinting, anonymous functions</a:t>
            </a:r>
            <a:endParaRPr lang="en-US" sz="2800" b="1" dirty="0" smtClean="0">
              <a:solidFill>
                <a:srgbClr val="F8DC9E"/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 </a:t>
            </a:r>
            <a:r>
              <a:rPr lang="en-US" sz="2800" dirty="0" smtClean="0"/>
              <a:t>– Creating and using classes and objects</a:t>
            </a:r>
            <a:r>
              <a:rPr lang="en-US" sz="2800" dirty="0"/>
              <a:t>, </a:t>
            </a:r>
            <a:r>
              <a:rPr lang="en-US" sz="2800" dirty="0" smtClean="0"/>
              <a:t>abstraction, </a:t>
            </a:r>
            <a:r>
              <a:rPr lang="en-US" sz="2800" dirty="0"/>
              <a:t>polymorphism </a:t>
            </a:r>
            <a:r>
              <a:rPr lang="en-US" sz="2800" dirty="0" smtClean="0"/>
              <a:t>inheritance, </a:t>
            </a:r>
            <a:r>
              <a:rPr lang="en-US" sz="2800" dirty="0"/>
              <a:t>encapsulation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Fundamentals – Course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Forms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GB" sz="2800" dirty="0"/>
              <a:t>GET, POST, HTML escaping, query strings, checkboxes, hidden fields, other input types, URL redirecting, sessions 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with MySQL </a:t>
            </a:r>
            <a:r>
              <a:rPr lang="en-US" sz="2800" dirty="0"/>
              <a:t>–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Using MySQL database and working in </a:t>
            </a:r>
            <a:r>
              <a:rPr lang="en-US" sz="2800" dirty="0" smtClean="0"/>
              <a:t>PHP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&amp; MySQL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</a:t>
            </a:r>
            <a:r>
              <a:rPr lang="en-GB" sz="2800" dirty="0"/>
              <a:t>creating </a:t>
            </a:r>
            <a:r>
              <a:rPr lang="en-GB" sz="2800" dirty="0" smtClean="0"/>
              <a:t>end-to-end</a:t>
            </a:r>
            <a:br>
              <a:rPr lang="en-GB" sz="2800" dirty="0" smtClean="0"/>
            </a:br>
            <a:r>
              <a:rPr lang="en-GB" sz="2800" dirty="0" smtClean="0"/>
              <a:t>Web </a:t>
            </a:r>
            <a:r>
              <a:rPr lang="en-GB" sz="2800" dirty="0"/>
              <a:t>applications with PHP and </a:t>
            </a:r>
            <a:r>
              <a:rPr lang="en-GB" sz="2800" dirty="0" smtClean="0"/>
              <a:t>MySQL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 Application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Fundamentals – Course Program (2)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882116"/>
            <a:ext cx="2290400" cy="129062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876800"/>
            <a:ext cx="2262137" cy="1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PHP Fundamentals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“Programing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https://softuni.bg/trainings/courses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56366"/>
            <a:ext cx="2463800" cy="18478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Stiliyan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Ivanov</a:t>
            </a:r>
            <a:endParaRPr lang="en-US" dirty="0"/>
          </a:p>
          <a:p>
            <a:pPr lvl="1"/>
            <a:r>
              <a:rPr lang="en-US" dirty="0"/>
              <a:t>Web Developer and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programming experience with </a:t>
            </a:r>
            <a:endParaRPr lang="en-US" sz="3200" dirty="0" smtClean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200" dirty="0"/>
              <a:t> </a:t>
            </a:r>
            <a:r>
              <a:rPr lang="en-US" sz="3200" dirty="0" smtClean="0"/>
              <a:t>  PHP </a:t>
            </a:r>
            <a:r>
              <a:rPr lang="en-US" sz="3200" dirty="0"/>
              <a:t>and JavaScript</a:t>
            </a:r>
          </a:p>
          <a:p>
            <a:pPr lvl="1"/>
            <a:r>
              <a:rPr lang="en-US" dirty="0"/>
              <a:t>3 years of experience as </a:t>
            </a:r>
            <a:r>
              <a:rPr lang="en-US" dirty="0" smtClean="0"/>
              <a:t>a trainer</a:t>
            </a:r>
            <a:endParaRPr lang="en-US" dirty="0"/>
          </a:p>
          <a:p>
            <a:pPr lvl="1"/>
            <a:r>
              <a:rPr lang="en-US" dirty="0"/>
              <a:t>Programming since high school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6" name="Picture 2" descr="C:\Users\Madwings\Desktop\e0a122fb-424c-40f4-9cea-52dea5571d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1828800"/>
            <a:ext cx="1757362" cy="17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848</Words>
  <Application>Microsoft Office PowerPoint</Application>
  <PresentationFormat>Custom</PresentationFormat>
  <Paragraphs>195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PHP Fundamentals</vt:lpstr>
      <vt:lpstr>Table of Contents</vt:lpstr>
      <vt:lpstr>Questions</vt:lpstr>
      <vt:lpstr>PHP Fundamentals</vt:lpstr>
      <vt:lpstr>PHP Fundamentals – Course Program</vt:lpstr>
      <vt:lpstr>PHP Fundamentals – Course Program (2)</vt:lpstr>
      <vt:lpstr>Warning: Not for Absolute Beginners</vt:lpstr>
      <vt:lpstr>The Trainers Team</vt:lpstr>
      <vt:lpstr>Trainers Team</vt:lpstr>
      <vt:lpstr>Trainers Team</vt:lpstr>
      <vt:lpstr>Volunteer Teaching Assistants</vt:lpstr>
      <vt:lpstr>PHP Fundamentals: More Details </vt:lpstr>
      <vt:lpstr>Training Structure – PHP Fundamentals</vt:lpstr>
      <vt:lpstr>Why PHP?</vt:lpstr>
      <vt:lpstr>Why English?</vt:lpstr>
      <vt:lpstr>PHP Fundamentals</vt:lpstr>
      <vt:lpstr>Scoring System for the "PHP Fundamentals"</vt:lpstr>
      <vt:lpstr>PHP Fundamentals Exam</vt:lpstr>
      <vt:lpstr>Homework Assignments</vt:lpstr>
      <vt:lpstr>Teamwork / Practical Project</vt:lpstr>
      <vt:lpstr>Resources</vt:lpstr>
      <vt:lpstr>Course Web Site &amp; Forums</vt:lpstr>
      <vt:lpstr>PHP Fundamentals Slides and Videos</vt:lpstr>
      <vt:lpstr>PHP Resources</vt:lpstr>
      <vt:lpstr>PHP Fundamentals – Course Intro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Course Introduction</dc:title>
  <dc:subject>PHP Fundamentals Course</dc:subject>
  <dc:creator/>
  <cp:keywords>PHP,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2017-01-23T08:10:51Z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